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257" r:id="rId4"/>
    <p:sldId id="259" r:id="rId5"/>
    <p:sldId id="260" r:id="rId6"/>
    <p:sldId id="278" r:id="rId7"/>
    <p:sldId id="279" r:id="rId8"/>
    <p:sldId id="261" r:id="rId9"/>
    <p:sldId id="280" r:id="rId10"/>
    <p:sldId id="281" r:id="rId11"/>
    <p:sldId id="282" r:id="rId12"/>
    <p:sldId id="264" r:id="rId13"/>
    <p:sldId id="283" r:id="rId14"/>
    <p:sldId id="289" r:id="rId15"/>
    <p:sldId id="288" r:id="rId16"/>
    <p:sldId id="284" r:id="rId17"/>
    <p:sldId id="263" r:id="rId18"/>
    <p:sldId id="290" r:id="rId19"/>
    <p:sldId id="291" r:id="rId20"/>
    <p:sldId id="292" r:id="rId21"/>
    <p:sldId id="275" r:id="rId22"/>
    <p:sldId id="285" r:id="rId23"/>
    <p:sldId id="286" r:id="rId24"/>
    <p:sldId id="276" r:id="rId25"/>
    <p:sldId id="26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E020F-CF06-4018-BBE0-3D42CDDE3B3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66BCD52-CE26-416B-B3EA-80F6A55ACDC9}">
      <dgm:prSet phldrT="[Text]" custT="1"/>
      <dgm:spPr/>
      <dgm:t>
        <a:bodyPr/>
        <a:lstStyle/>
        <a:p>
          <a:r>
            <a:rPr lang="en-US" sz="4000" dirty="0" smtClean="0">
              <a:latin typeface="Calibri" panose="020F0502020204030204" pitchFamily="34" charset="0"/>
            </a:rPr>
            <a:t>Prior </a:t>
          </a:r>
          <a:endParaRPr lang="en-US" sz="4000" dirty="0">
            <a:latin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A710C74-20D4-4448-92B0-118680301A20}" type="parTrans" cxnId="{B6D65CA6-CEE0-447A-B043-3A111FA78999}">
      <dgm:prSet/>
      <dgm:spPr/>
      <dgm:t>
        <a:bodyPr/>
        <a:lstStyle/>
        <a:p>
          <a:endParaRPr lang="en-US"/>
        </a:p>
      </dgm:t>
    </dgm:pt>
    <dgm:pt modelId="{4D3A2DC0-F9B8-401A-919D-820E5E100485}" type="sibTrans" cxnId="{B6D65CA6-CEE0-447A-B043-3A111FA78999}">
      <dgm:prSet/>
      <dgm:spPr/>
      <dgm:t>
        <a:bodyPr/>
        <a:lstStyle/>
        <a:p>
          <a:endParaRPr lang="en-US"/>
        </a:p>
      </dgm:t>
    </dgm:pt>
    <dgm:pt modelId="{B4182423-0C5B-4C76-B406-9D23FEB296C2}">
      <dgm:prSet phldrT="[Text]" custT="1"/>
      <dgm:spPr/>
      <dgm:t>
        <a:bodyPr/>
        <a:lstStyle/>
        <a:p>
          <a:r>
            <a:rPr lang="en-US" sz="4000" dirty="0" smtClean="0">
              <a:latin typeface="Calibri" panose="020F0502020204030204" pitchFamily="34" charset="0"/>
            </a:rPr>
            <a:t>During </a:t>
          </a:r>
          <a:endParaRPr lang="en-US" sz="4000" dirty="0">
            <a:latin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DC9CE6D-E236-4052-BE4C-BAC0A825613C}" type="parTrans" cxnId="{9066D72F-9C57-470C-8071-82ACC24C414D}">
      <dgm:prSet/>
      <dgm:spPr/>
      <dgm:t>
        <a:bodyPr/>
        <a:lstStyle/>
        <a:p>
          <a:endParaRPr lang="en-US"/>
        </a:p>
      </dgm:t>
    </dgm:pt>
    <dgm:pt modelId="{047F0737-A1E5-4A3A-B9E5-98B11314022E}" type="sibTrans" cxnId="{9066D72F-9C57-470C-8071-82ACC24C414D}">
      <dgm:prSet/>
      <dgm:spPr/>
      <dgm:t>
        <a:bodyPr/>
        <a:lstStyle/>
        <a:p>
          <a:endParaRPr lang="en-US"/>
        </a:p>
      </dgm:t>
    </dgm:pt>
    <dgm:pt modelId="{C054F7B4-6733-4A38-98C6-46E0BC9100B6}">
      <dgm:prSet phldrT="[Text]" custT="1"/>
      <dgm:spPr/>
      <dgm:t>
        <a:bodyPr/>
        <a:lstStyle/>
        <a:p>
          <a:r>
            <a:rPr lang="en-US" sz="4000" dirty="0" smtClean="0">
              <a:latin typeface="Calibri" panose="020F0502020204030204" pitchFamily="34" charset="0"/>
            </a:rPr>
            <a:t>At the end </a:t>
          </a:r>
          <a:endParaRPr lang="en-US" sz="4000" dirty="0">
            <a:latin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3C7CD25-F173-4BD5-B832-07400A42366E}" type="parTrans" cxnId="{A8511D84-2A5C-4D81-89C0-6490C33A9176}">
      <dgm:prSet/>
      <dgm:spPr/>
      <dgm:t>
        <a:bodyPr/>
        <a:lstStyle/>
        <a:p>
          <a:endParaRPr lang="en-US"/>
        </a:p>
      </dgm:t>
    </dgm:pt>
    <dgm:pt modelId="{814C699A-904E-4F38-9534-8FD92EA2CD81}" type="sibTrans" cxnId="{A8511D84-2A5C-4D81-89C0-6490C33A9176}">
      <dgm:prSet/>
      <dgm:spPr/>
      <dgm:t>
        <a:bodyPr/>
        <a:lstStyle/>
        <a:p>
          <a:endParaRPr lang="en-US"/>
        </a:p>
      </dgm:t>
    </dgm:pt>
    <dgm:pt modelId="{80007939-B490-4789-884E-16E1BBC5AAA1}" type="pres">
      <dgm:prSet presAssocID="{8B6E020F-CF06-4018-BBE0-3D42CDDE3B36}" presName="CompostProcess" presStyleCnt="0">
        <dgm:presLayoutVars>
          <dgm:dir/>
          <dgm:resizeHandles val="exact"/>
        </dgm:presLayoutVars>
      </dgm:prSet>
      <dgm:spPr/>
    </dgm:pt>
    <dgm:pt modelId="{B9C9487E-41FA-48A5-BA84-1551D8ABCFB5}" type="pres">
      <dgm:prSet presAssocID="{8B6E020F-CF06-4018-BBE0-3D42CDDE3B36}" presName="arrow" presStyleLbl="bgShp" presStyleIdx="0" presStyleCnt="1"/>
      <dgm:spPr/>
    </dgm:pt>
    <dgm:pt modelId="{827F0EF4-5681-4737-9A3B-C77F293DEF13}" type="pres">
      <dgm:prSet presAssocID="{8B6E020F-CF06-4018-BBE0-3D42CDDE3B36}" presName="linearProcess" presStyleCnt="0"/>
      <dgm:spPr/>
    </dgm:pt>
    <dgm:pt modelId="{0FE67E95-5538-4999-A2E8-2A875C93F5E4}" type="pres">
      <dgm:prSet presAssocID="{666BCD52-CE26-416B-B3EA-80F6A55ACD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644D8-60C8-4982-9A51-1F6A9C1F334A}" type="pres">
      <dgm:prSet presAssocID="{4D3A2DC0-F9B8-401A-919D-820E5E100485}" presName="sibTrans" presStyleCnt="0"/>
      <dgm:spPr/>
    </dgm:pt>
    <dgm:pt modelId="{FD9BE2C0-F9DD-400F-A031-2643661CDA8B}" type="pres">
      <dgm:prSet presAssocID="{B4182423-0C5B-4C76-B406-9D23FEB296C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BE6B3-802C-4DB9-A584-FD6C7D0E6ADC}" type="pres">
      <dgm:prSet presAssocID="{047F0737-A1E5-4A3A-B9E5-98B11314022E}" presName="sibTrans" presStyleCnt="0"/>
      <dgm:spPr/>
    </dgm:pt>
    <dgm:pt modelId="{F3D355A3-CC2D-4126-BEB4-FECE0F8385C3}" type="pres">
      <dgm:prSet presAssocID="{C054F7B4-6733-4A38-98C6-46E0BC9100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9DF55-CD44-4830-B1F6-61F9BA0D23FD}" type="presOf" srcId="{666BCD52-CE26-416B-B3EA-80F6A55ACDC9}" destId="{0FE67E95-5538-4999-A2E8-2A875C93F5E4}" srcOrd="0" destOrd="0" presId="urn:microsoft.com/office/officeart/2005/8/layout/hProcess9"/>
    <dgm:cxn modelId="{58663A2C-6F8D-44F8-AF11-5703B49ECBDA}" type="presOf" srcId="{8B6E020F-CF06-4018-BBE0-3D42CDDE3B36}" destId="{80007939-B490-4789-884E-16E1BBC5AAA1}" srcOrd="0" destOrd="0" presId="urn:microsoft.com/office/officeart/2005/8/layout/hProcess9"/>
    <dgm:cxn modelId="{A8511D84-2A5C-4D81-89C0-6490C33A9176}" srcId="{8B6E020F-CF06-4018-BBE0-3D42CDDE3B36}" destId="{C054F7B4-6733-4A38-98C6-46E0BC9100B6}" srcOrd="2" destOrd="0" parTransId="{23C7CD25-F173-4BD5-B832-07400A42366E}" sibTransId="{814C699A-904E-4F38-9534-8FD92EA2CD81}"/>
    <dgm:cxn modelId="{84C16F7A-95AD-40C6-81F2-740F8EDBBFA7}" type="presOf" srcId="{C054F7B4-6733-4A38-98C6-46E0BC9100B6}" destId="{F3D355A3-CC2D-4126-BEB4-FECE0F8385C3}" srcOrd="0" destOrd="0" presId="urn:microsoft.com/office/officeart/2005/8/layout/hProcess9"/>
    <dgm:cxn modelId="{9066D72F-9C57-470C-8071-82ACC24C414D}" srcId="{8B6E020F-CF06-4018-BBE0-3D42CDDE3B36}" destId="{B4182423-0C5B-4C76-B406-9D23FEB296C2}" srcOrd="1" destOrd="0" parTransId="{FDC9CE6D-E236-4052-BE4C-BAC0A825613C}" sibTransId="{047F0737-A1E5-4A3A-B9E5-98B11314022E}"/>
    <dgm:cxn modelId="{B6D65CA6-CEE0-447A-B043-3A111FA78999}" srcId="{8B6E020F-CF06-4018-BBE0-3D42CDDE3B36}" destId="{666BCD52-CE26-416B-B3EA-80F6A55ACDC9}" srcOrd="0" destOrd="0" parTransId="{5A710C74-20D4-4448-92B0-118680301A20}" sibTransId="{4D3A2DC0-F9B8-401A-919D-820E5E100485}"/>
    <dgm:cxn modelId="{87B8B836-7035-4202-8647-4318EE55C806}" type="presOf" srcId="{B4182423-0C5B-4C76-B406-9D23FEB296C2}" destId="{FD9BE2C0-F9DD-400F-A031-2643661CDA8B}" srcOrd="0" destOrd="0" presId="urn:microsoft.com/office/officeart/2005/8/layout/hProcess9"/>
    <dgm:cxn modelId="{328F135C-290E-4CA3-8120-06571AC44271}" type="presParOf" srcId="{80007939-B490-4789-884E-16E1BBC5AAA1}" destId="{B9C9487E-41FA-48A5-BA84-1551D8ABCFB5}" srcOrd="0" destOrd="0" presId="urn:microsoft.com/office/officeart/2005/8/layout/hProcess9"/>
    <dgm:cxn modelId="{86AABB38-E8A4-4CE6-9CB8-9D7638668A2C}" type="presParOf" srcId="{80007939-B490-4789-884E-16E1BBC5AAA1}" destId="{827F0EF4-5681-4737-9A3B-C77F293DEF13}" srcOrd="1" destOrd="0" presId="urn:microsoft.com/office/officeart/2005/8/layout/hProcess9"/>
    <dgm:cxn modelId="{6CFAE0B2-B89C-4271-972D-95C26C9E0908}" type="presParOf" srcId="{827F0EF4-5681-4737-9A3B-C77F293DEF13}" destId="{0FE67E95-5538-4999-A2E8-2A875C93F5E4}" srcOrd="0" destOrd="0" presId="urn:microsoft.com/office/officeart/2005/8/layout/hProcess9"/>
    <dgm:cxn modelId="{DD6B1902-5D67-45BA-85FF-EBCE1FDCAA00}" type="presParOf" srcId="{827F0EF4-5681-4737-9A3B-C77F293DEF13}" destId="{24C644D8-60C8-4982-9A51-1F6A9C1F334A}" srcOrd="1" destOrd="0" presId="urn:microsoft.com/office/officeart/2005/8/layout/hProcess9"/>
    <dgm:cxn modelId="{A858B432-60F8-4615-82EE-D40A3AF84323}" type="presParOf" srcId="{827F0EF4-5681-4737-9A3B-C77F293DEF13}" destId="{FD9BE2C0-F9DD-400F-A031-2643661CDA8B}" srcOrd="2" destOrd="0" presId="urn:microsoft.com/office/officeart/2005/8/layout/hProcess9"/>
    <dgm:cxn modelId="{79A2AACE-8642-4295-8AF1-0235E61D5241}" type="presParOf" srcId="{827F0EF4-5681-4737-9A3B-C77F293DEF13}" destId="{1CBBE6B3-802C-4DB9-A584-FD6C7D0E6ADC}" srcOrd="3" destOrd="0" presId="urn:microsoft.com/office/officeart/2005/8/layout/hProcess9"/>
    <dgm:cxn modelId="{F7AC1B2C-BAEA-4E7B-8D6D-013E5F3C8C5F}" type="presParOf" srcId="{827F0EF4-5681-4737-9A3B-C77F293DEF13}" destId="{F3D355A3-CC2D-4126-BEB4-FECE0F8385C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9487E-41FA-48A5-BA84-1551D8ABCFB5}">
      <dsp:nvSpPr>
        <dsp:cNvPr id="0" name=""/>
        <dsp:cNvSpPr/>
      </dsp:nvSpPr>
      <dsp:spPr>
        <a:xfrm>
          <a:off x="582929" y="0"/>
          <a:ext cx="6606540" cy="3657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67E95-5538-4999-A2E8-2A875C93F5E4}">
      <dsp:nvSpPr>
        <dsp:cNvPr id="0" name=""/>
        <dsp:cNvSpPr/>
      </dsp:nvSpPr>
      <dsp:spPr>
        <a:xfrm>
          <a:off x="830" y="1097279"/>
          <a:ext cx="2361274" cy="1463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anose="020F0502020204030204" pitchFamily="34" charset="0"/>
            </a:rPr>
            <a:t>Prior </a:t>
          </a:r>
          <a:endParaRPr lang="en-US" sz="4000" kern="1200" dirty="0">
            <a:latin typeface="Calibri" panose="020F0502020204030204" pitchFamily="34" charset="0"/>
          </a:endParaRPr>
        </a:p>
      </dsp:txBody>
      <dsp:txXfrm>
        <a:off x="72250" y="1168699"/>
        <a:ext cx="2218434" cy="1320200"/>
      </dsp:txXfrm>
    </dsp:sp>
    <dsp:sp modelId="{FD9BE2C0-F9DD-400F-A031-2643661CDA8B}">
      <dsp:nvSpPr>
        <dsp:cNvPr id="0" name=""/>
        <dsp:cNvSpPr/>
      </dsp:nvSpPr>
      <dsp:spPr>
        <a:xfrm>
          <a:off x="2705562" y="1097279"/>
          <a:ext cx="2361274" cy="146304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anose="020F0502020204030204" pitchFamily="34" charset="0"/>
            </a:rPr>
            <a:t>During </a:t>
          </a:r>
          <a:endParaRPr lang="en-US" sz="4000" kern="1200" dirty="0">
            <a:latin typeface="Calibri" panose="020F0502020204030204" pitchFamily="34" charset="0"/>
          </a:endParaRPr>
        </a:p>
      </dsp:txBody>
      <dsp:txXfrm>
        <a:off x="2776982" y="1168699"/>
        <a:ext cx="2218434" cy="1320200"/>
      </dsp:txXfrm>
    </dsp:sp>
    <dsp:sp modelId="{F3D355A3-CC2D-4126-BEB4-FECE0F8385C3}">
      <dsp:nvSpPr>
        <dsp:cNvPr id="0" name=""/>
        <dsp:cNvSpPr/>
      </dsp:nvSpPr>
      <dsp:spPr>
        <a:xfrm>
          <a:off x="5410295" y="1097279"/>
          <a:ext cx="2361274" cy="1463040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anose="020F0502020204030204" pitchFamily="34" charset="0"/>
            </a:rPr>
            <a:t>At the end </a:t>
          </a:r>
          <a:endParaRPr lang="en-US" sz="4000" kern="1200" dirty="0">
            <a:latin typeface="Calibri" panose="020F0502020204030204" pitchFamily="34" charset="0"/>
          </a:endParaRPr>
        </a:p>
      </dsp:txBody>
      <dsp:txXfrm>
        <a:off x="5481715" y="1168699"/>
        <a:ext cx="2218434" cy="132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3D69-E492-429C-B223-07B282ABD426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0A27-7F1C-4B9D-B6E4-AAD6F87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0A27-7F1C-4B9D-B6E4-AAD6F87B86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0A27-7F1C-4B9D-B6E4-AAD6F87B86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1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0A27-7F1C-4B9D-B6E4-AAD6F87B86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CC3734-CA20-4D8F-97F6-A65C0F1366B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81223B-769B-4B36-A367-709E56F86C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slide" Target="slide1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953000"/>
            <a:ext cx="6400800" cy="16002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algn="r"/>
            <a:r>
              <a:rPr lang="en-US" dirty="0" err="1" smtClean="0">
                <a:latin typeface="Calibri" panose="020F0502020204030204" pitchFamily="34" charset="0"/>
              </a:rPr>
              <a:t>Fariza</a:t>
            </a:r>
            <a:r>
              <a:rPr lang="en-US" dirty="0" smtClean="0">
                <a:latin typeface="Calibri" panose="020F0502020204030204" pitchFamily="34" charset="0"/>
              </a:rPr>
              <a:t> Khalid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>
                <a:latin typeface="Calibri" panose="020F0502020204030204" pitchFamily="34" charset="0"/>
              </a:rPr>
              <a:t>LITERATURE REVIEW 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At the end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you need to relate your findings to the findings of others, and to identify their implications for theory, practice, and research. This can involve further review with perhaps a slightly different focus from that of your initial review.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399"/>
            <a:ext cx="21717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sz="quarter" idx="1"/>
          </p:nvPr>
        </p:nvSpPr>
        <p:spPr>
          <a:xfrm>
            <a:off x="990600" y="3352800"/>
            <a:ext cx="7772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How to start?</a:t>
            </a:r>
            <a:endParaRPr lang="en-US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7700" y="1295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What </a:t>
            </a:r>
            <a:r>
              <a:rPr lang="en-US" sz="3200" b="1" dirty="0">
                <a:latin typeface="Calibri" panose="020F0502020204030204" pitchFamily="34" charset="0"/>
              </a:rPr>
              <a:t>research has already been done </a:t>
            </a:r>
            <a:r>
              <a:rPr lang="en-US" sz="3200" dirty="0">
                <a:latin typeface="Calibri" panose="020F0502020204030204" pitchFamily="34" charset="0"/>
              </a:rPr>
              <a:t>on this topic?</a:t>
            </a:r>
          </a:p>
          <a:p>
            <a:r>
              <a:rPr lang="en-US" sz="3200" dirty="0">
                <a:latin typeface="Calibri" panose="020F0502020204030204" pitchFamily="34" charset="0"/>
              </a:rPr>
              <a:t>What are the </a:t>
            </a:r>
            <a:r>
              <a:rPr lang="en-US" sz="3200" b="1" dirty="0">
                <a:latin typeface="Calibri" panose="020F0502020204030204" pitchFamily="34" charset="0"/>
              </a:rPr>
              <a:t>sub-areas </a:t>
            </a:r>
            <a:r>
              <a:rPr lang="en-US" sz="3200" dirty="0">
                <a:latin typeface="Calibri" panose="020F0502020204030204" pitchFamily="34" charset="0"/>
              </a:rPr>
              <a:t>of the topic you need to explore?</a:t>
            </a:r>
          </a:p>
          <a:p>
            <a:r>
              <a:rPr lang="en-US" sz="3200" dirty="0">
                <a:latin typeface="Calibri" panose="020F0502020204030204" pitchFamily="34" charset="0"/>
              </a:rPr>
              <a:t>What </a:t>
            </a:r>
            <a:r>
              <a:rPr lang="en-US" sz="3200" b="1" dirty="0">
                <a:latin typeface="Calibri" panose="020F0502020204030204" pitchFamily="34" charset="0"/>
              </a:rPr>
              <a:t>other research </a:t>
            </a:r>
            <a:r>
              <a:rPr lang="en-US" sz="3200" dirty="0">
                <a:latin typeface="Calibri" panose="020F0502020204030204" pitchFamily="34" charset="0"/>
              </a:rPr>
              <a:t>(perhaps not directly on the topic) might be relevant to your investigation?</a:t>
            </a:r>
          </a:p>
          <a:p>
            <a:r>
              <a:rPr lang="en-US" sz="3200" dirty="0">
                <a:latin typeface="Calibri" panose="020F0502020204030204" pitchFamily="34" charset="0"/>
              </a:rPr>
              <a:t>How do these sub-topics and other research </a:t>
            </a:r>
            <a:r>
              <a:rPr lang="en-US" sz="3200" b="1" dirty="0">
                <a:latin typeface="Calibri" panose="020F0502020204030204" pitchFamily="34" charset="0"/>
              </a:rPr>
              <a:t>overlap with your investigation</a:t>
            </a:r>
            <a:r>
              <a:rPr lang="en-US" sz="3200" dirty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7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Note down all your initial thoughts on the topic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You map e.g., </a:t>
            </a:r>
            <a:r>
              <a:rPr lang="en-US" sz="2800" dirty="0" err="1" smtClean="0">
                <a:latin typeface="Calibri" panose="020F0502020204030204" pitchFamily="34" charset="0"/>
              </a:rPr>
              <a:t>spidergram</a:t>
            </a:r>
            <a:r>
              <a:rPr lang="en-US" sz="2800" dirty="0" smtClean="0">
                <a:latin typeface="Calibri" panose="020F0502020204030204" pitchFamily="34" charset="0"/>
              </a:rPr>
              <a:t> or </a:t>
            </a:r>
            <a:r>
              <a:rPr lang="en-US" sz="2800" dirty="0">
                <a:latin typeface="Calibri" panose="020F0502020204030204" pitchFamily="34" charset="0"/>
              </a:rPr>
              <a:t>list to help you identify the areas you want to investigate further.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It </a:t>
            </a:r>
            <a:r>
              <a:rPr lang="en-US" sz="2800" dirty="0">
                <a:latin typeface="Calibri" panose="020F0502020204030204" pitchFamily="34" charset="0"/>
              </a:rPr>
              <a:t>is important to do this before you start reading so that you don't waste time on unfocussed and irrelevant reading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5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Spidergram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51283" cy="492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http://media4.picsearch.com/is?62yRQd2J8AFTCu2fDo8oub8WWlf223fGGSrp9bsNTkI&amp;height=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3000" cy="458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3972013"/>
              </p:ext>
            </p:extLst>
          </p:nvPr>
        </p:nvGraphicFramePr>
        <p:xfrm>
          <a:off x="304800" y="1828800"/>
          <a:ext cx="8686800" cy="2743200"/>
        </p:xfrm>
        <a:graphic>
          <a:graphicData uri="http://schemas.openxmlformats.org/drawingml/2006/table">
            <a:tbl>
              <a:tblPr/>
              <a:tblGrid>
                <a:gridCol w="4239986"/>
                <a:gridCol w="4446814"/>
              </a:tblGrid>
              <a:tr h="274320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‘good’ literature review…..</a:t>
                      </a:r>
                    </a:p>
                    <a:p>
                      <a:pPr algn="l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is a synthesis of available research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is a critical evaluation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has appropriate breadth and depth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has clarity and conciseness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uses rigorous and consistent methods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‘poor’ literature review is…..</a:t>
                      </a:r>
                    </a:p>
                    <a:p>
                      <a:pPr algn="l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…..an annotated bibliography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confined to description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narrow and shallow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confusing and longwinded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 constructed in an arbitrary way</a:t>
                      </a:r>
                    </a:p>
                    <a:p>
                      <a:pPr algn="just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8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Ways of finding relevant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200" dirty="0">
                <a:latin typeface="Calibri" panose="020F0502020204030204" pitchFamily="34" charset="0"/>
              </a:rPr>
              <a:t>	</a:t>
            </a: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Electronic sources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References of references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Hand searching of journals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3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5370"/>
            <a:ext cx="846666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0213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0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5171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A literature review is a select </a:t>
            </a:r>
            <a:r>
              <a:rPr lang="en-US" sz="2800" b="1" dirty="0">
                <a:latin typeface="Calibri" panose="020F0502020204030204" pitchFamily="34" charset="0"/>
              </a:rPr>
              <a:t>analysis</a:t>
            </a:r>
            <a:r>
              <a:rPr lang="en-US" sz="2800" dirty="0">
                <a:latin typeface="Calibri" panose="020F0502020204030204" pitchFamily="34" charset="0"/>
              </a:rPr>
              <a:t> of existing research which is relevant to your topic, showing how it </a:t>
            </a:r>
            <a:r>
              <a:rPr lang="en-US" sz="2800" b="1" dirty="0">
                <a:latin typeface="Calibri" panose="020F0502020204030204" pitchFamily="34" charset="0"/>
              </a:rPr>
              <a:t>relates</a:t>
            </a:r>
            <a:r>
              <a:rPr lang="en-US" sz="2800" dirty="0">
                <a:latin typeface="Calibri" panose="020F0502020204030204" pitchFamily="34" charset="0"/>
              </a:rPr>
              <a:t> to your investigation. It </a:t>
            </a:r>
            <a:r>
              <a:rPr lang="en-US" sz="2800" b="1" dirty="0">
                <a:latin typeface="Calibri" panose="020F0502020204030204" pitchFamily="34" charset="0"/>
              </a:rPr>
              <a:t>explains and justifies </a:t>
            </a:r>
            <a:r>
              <a:rPr lang="en-US" sz="2800" dirty="0">
                <a:latin typeface="Calibri" panose="020F0502020204030204" pitchFamily="34" charset="0"/>
              </a:rPr>
              <a:t>how your investigation may help answer some of the questions or gaps in this area of research.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is a literature review?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90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7" y="933450"/>
            <a:ext cx="900853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Plagiarism is regarded as a serious offence by all </a:t>
            </a:r>
            <a:r>
              <a:rPr lang="en-US" sz="2800" dirty="0" smtClean="0">
                <a:latin typeface="Calibri" panose="020F0502020204030204" pitchFamily="34" charset="0"/>
              </a:rPr>
              <a:t>Universities.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Plagiarism is the using of someone else’s words or ideas, and passing them off as your own.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90600" y="3505200"/>
            <a:ext cx="7162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[NOTE: It can happen accidentally, for example, if you are careless in your note-taking. This can mean that you get mixed up over what is an exact quote, and what you have written in your own words; or over what was an idea of your own that you jotted down, or an idea from some text.]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avoid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Record </a:t>
            </a:r>
            <a:r>
              <a:rPr lang="en-US" sz="2800" dirty="0">
                <a:latin typeface="Calibri" panose="020F0502020204030204" pitchFamily="34" charset="0"/>
              </a:rPr>
              <a:t>short extracts of text verbatim i.e</a:t>
            </a:r>
            <a:r>
              <a:rPr lang="en-US" sz="2800" dirty="0" smtClean="0">
                <a:latin typeface="Calibri" panose="020F0502020204030204" pitchFamily="34" charset="0"/>
              </a:rPr>
              <a:t>., </a:t>
            </a:r>
            <a:r>
              <a:rPr lang="en-US" sz="2800" dirty="0">
                <a:latin typeface="Calibri" panose="020F0502020204030204" pitchFamily="34" charset="0"/>
              </a:rPr>
              <a:t>using the </a:t>
            </a:r>
            <a:r>
              <a:rPr lang="en-US" sz="2800" dirty="0" smtClean="0">
                <a:latin typeface="Calibri" panose="020F0502020204030204" pitchFamily="34" charset="0"/>
              </a:rPr>
              <a:t>EXACT WORDS of </a:t>
            </a:r>
            <a:r>
              <a:rPr lang="en-US" sz="2800" dirty="0">
                <a:latin typeface="Calibri" panose="020F0502020204030204" pitchFamily="34" charset="0"/>
              </a:rPr>
              <a:t>the author, rather than putting the idea into your own words at the point where you are still reading.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You </a:t>
            </a:r>
            <a:r>
              <a:rPr lang="en-US" sz="2800" dirty="0">
                <a:latin typeface="Calibri" panose="020F0502020204030204" pitchFamily="34" charset="0"/>
              </a:rPr>
              <a:t>will need to put inverted commas (‘xxx’) around the exact quote, and record the page number on which it appears.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5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95600" y="1447800"/>
            <a:ext cx="57912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This has the advantage that, when you come to use that example in your writing up, you can choose: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to use the exact quote in inverted commas, with the reference and page number; or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to describe it in your own words, and use the standard reference format, without the page number, to acknowledge that it was someone else’s idea.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1526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Reminder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88770"/>
            <a:ext cx="3962400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200" dirty="0" err="1">
                <a:latin typeface="Calibri" panose="020F0502020204030204" pitchFamily="34" charset="0"/>
              </a:rPr>
              <a:t>Rudestam</a:t>
            </a:r>
            <a:r>
              <a:rPr lang="en-US" sz="3200" dirty="0">
                <a:latin typeface="Calibri" panose="020F0502020204030204" pitchFamily="34" charset="0"/>
              </a:rPr>
              <a:t> and Newton (1992:49) remind us that the aim is to ‘</a:t>
            </a:r>
            <a:r>
              <a:rPr lang="en-US" sz="3200" b="1" dirty="0">
                <a:latin typeface="Calibri" panose="020F0502020204030204" pitchFamily="34" charset="0"/>
              </a:rPr>
              <a:t>Build an argument, not a library</a:t>
            </a:r>
            <a:r>
              <a:rPr lang="en-US" sz="3200" dirty="0">
                <a:latin typeface="Calibri" panose="020F0502020204030204" pitchFamily="34" charset="0"/>
              </a:rPr>
              <a:t>’.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590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Writing it up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It </a:t>
            </a:r>
            <a:r>
              <a:rPr lang="en-US" sz="2800" dirty="0">
                <a:latin typeface="Calibri" panose="020F0502020204030204" pitchFamily="34" charset="0"/>
              </a:rPr>
              <a:t>should be framed by your research questions.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It must relate to your study.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It must be clear to the reader where it is going: keep signposting along the way.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Wherever possible, use original source material rather than summaries or reviews by others.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0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Be </a:t>
            </a:r>
            <a:r>
              <a:rPr lang="en-US" sz="2800" dirty="0">
                <a:latin typeface="Calibri" panose="020F0502020204030204" pitchFamily="34" charset="0"/>
              </a:rPr>
              <a:t>in control, not totally deferent to or ‘tossed about by’ previous literature.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Be selective. Ask ‘why am I including this?’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It is probably best to treat it as a research project in its own right.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Engage in a dialogue with the literature, you are not just providing a summary.”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Writing it up</a:t>
            </a:r>
            <a:endParaRPr lang="en-US" sz="54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01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is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The ability to review, and to report on relevant literature is a key academic skill.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A </a:t>
            </a:r>
            <a:r>
              <a:rPr lang="en-US" sz="2800" dirty="0">
                <a:latin typeface="Calibri" panose="020F0502020204030204" pitchFamily="34" charset="0"/>
              </a:rPr>
              <a:t>literature review: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situates</a:t>
            </a:r>
            <a:r>
              <a:rPr lang="en-US" dirty="0">
                <a:latin typeface="Calibri" panose="020F0502020204030204" pitchFamily="34" charset="0"/>
              </a:rPr>
              <a:t> your research focus within the context of the wider academic community in your field;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reports your </a:t>
            </a:r>
            <a:r>
              <a:rPr lang="en-US" b="1" dirty="0">
                <a:latin typeface="Calibri" panose="020F0502020204030204" pitchFamily="34" charset="0"/>
              </a:rPr>
              <a:t>critical review </a:t>
            </a:r>
            <a:r>
              <a:rPr lang="en-US" dirty="0">
                <a:latin typeface="Calibri" panose="020F0502020204030204" pitchFamily="34" charset="0"/>
              </a:rPr>
              <a:t>of the relevant literature; and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identifies a </a:t>
            </a:r>
            <a:r>
              <a:rPr lang="en-US" b="1" dirty="0">
                <a:latin typeface="Calibri" panose="020F0502020204030204" pitchFamily="34" charset="0"/>
              </a:rPr>
              <a:t>gap</a:t>
            </a:r>
            <a:r>
              <a:rPr lang="en-US" dirty="0">
                <a:latin typeface="Calibri" panose="020F0502020204030204" pitchFamily="34" charset="0"/>
              </a:rPr>
              <a:t> within that literature that your research will attempt to address.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7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write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</a:rPr>
              <a:t>New discoveries don't </a:t>
            </a:r>
            <a:r>
              <a:rPr lang="en-US" sz="2800" dirty="0" err="1">
                <a:latin typeface="Calibri" panose="020F0502020204030204" pitchFamily="34" charset="0"/>
              </a:rPr>
              <a:t>materialise</a:t>
            </a:r>
            <a:r>
              <a:rPr lang="en-US" sz="2800" dirty="0">
                <a:latin typeface="Calibri" panose="020F0502020204030204" pitchFamily="34" charset="0"/>
              </a:rPr>
              <a:t> out of nowhere; they build upon the findings of previous experiments and investigations.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 </a:t>
            </a:r>
            <a:r>
              <a:rPr lang="en-US" sz="2800" dirty="0">
                <a:latin typeface="Calibri" panose="020F0502020204030204" pitchFamily="34" charset="0"/>
              </a:rPr>
              <a:t>literature review shows how the investigation you are conducting fits with what has gone before and puts it into context.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9610" y="1676400"/>
            <a:ext cx="7772400" cy="4572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Shows how your investigation </a:t>
            </a:r>
            <a:r>
              <a:rPr lang="en-US" sz="2800" b="1" dirty="0">
                <a:latin typeface="Calibri" panose="020F0502020204030204" pitchFamily="34" charset="0"/>
              </a:rPr>
              <a:t>relates to previous research</a:t>
            </a:r>
          </a:p>
          <a:p>
            <a:r>
              <a:rPr lang="en-US" sz="2800" dirty="0">
                <a:latin typeface="Calibri" panose="020F0502020204030204" pitchFamily="34" charset="0"/>
              </a:rPr>
              <a:t>Reveals the </a:t>
            </a:r>
            <a:r>
              <a:rPr lang="en-US" sz="2800" b="1" dirty="0">
                <a:latin typeface="Calibri" panose="020F0502020204030204" pitchFamily="34" charset="0"/>
              </a:rPr>
              <a:t>contribution</a:t>
            </a:r>
            <a:r>
              <a:rPr lang="en-US" sz="2800" dirty="0">
                <a:latin typeface="Calibri" panose="020F0502020204030204" pitchFamily="34" charset="0"/>
              </a:rPr>
              <a:t> that your investigation makes to this field (fills a gap, or builds on existing research, for instance)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Provides </a:t>
            </a:r>
            <a:r>
              <a:rPr lang="en-US" sz="2800" b="1" dirty="0">
                <a:latin typeface="Calibri" panose="020F0502020204030204" pitchFamily="34" charset="0"/>
              </a:rPr>
              <a:t>evidence</a:t>
            </a:r>
            <a:r>
              <a:rPr lang="en-US" sz="2800" dirty="0">
                <a:latin typeface="Calibri" panose="020F0502020204030204" pitchFamily="34" charset="0"/>
              </a:rPr>
              <a:t> that may help explain your findings later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write a literature review?</a:t>
            </a:r>
          </a:p>
        </p:txBody>
      </p:sp>
    </p:spTree>
    <p:extLst>
      <p:ext uri="{BB962C8B-B14F-4D97-AF65-F5344CB8AC3E}">
        <p14:creationId xmlns:p14="http://schemas.microsoft.com/office/powerpoint/2010/main" val="20260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73162"/>
            <a:ext cx="8382000" cy="4572000"/>
          </a:xfrm>
        </p:spPr>
        <p:txBody>
          <a:bodyPr/>
          <a:lstStyle/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To have </a:t>
            </a:r>
            <a:r>
              <a:rPr lang="en-US" sz="2800" b="1" dirty="0">
                <a:latin typeface="Calibri" panose="020F0502020204030204" pitchFamily="34" charset="0"/>
              </a:rPr>
              <a:t>up-to-date awareness </a:t>
            </a:r>
            <a:r>
              <a:rPr lang="en-US" sz="2800" dirty="0">
                <a:latin typeface="Calibri" panose="020F0502020204030204" pitchFamily="34" charset="0"/>
              </a:rPr>
              <a:t>of the relevant work of others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To make sure the relevance of your </a:t>
            </a:r>
            <a:r>
              <a:rPr lang="en-US" sz="2800" b="1" dirty="0" smtClean="0">
                <a:latin typeface="Calibri" panose="020F0502020204030204" pitchFamily="34" charset="0"/>
              </a:rPr>
              <a:t>research </a:t>
            </a:r>
            <a:r>
              <a:rPr lang="en-US" sz="2800" b="1" dirty="0">
                <a:latin typeface="Calibri" panose="020F0502020204030204" pitchFamily="34" charset="0"/>
              </a:rPr>
              <a:t>question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To ‘</a:t>
            </a:r>
            <a:r>
              <a:rPr lang="en-US" sz="2800" b="1" dirty="0">
                <a:latin typeface="Calibri" panose="020F0502020204030204" pitchFamily="34" charset="0"/>
              </a:rPr>
              <a:t>address a gap</a:t>
            </a:r>
            <a:r>
              <a:rPr lang="en-US" sz="2800" dirty="0">
                <a:latin typeface="Calibri" panose="020F0502020204030204" pitchFamily="34" charset="0"/>
              </a:rPr>
              <a:t>’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To understand </a:t>
            </a:r>
            <a:r>
              <a:rPr lang="en-US" sz="2800" dirty="0">
                <a:latin typeface="Calibri" panose="020F0502020204030204" pitchFamily="34" charset="0"/>
              </a:rPr>
              <a:t>and </a:t>
            </a:r>
            <a:r>
              <a:rPr lang="en-US" sz="2800" b="1" dirty="0">
                <a:latin typeface="Calibri" panose="020F0502020204030204" pitchFamily="34" charset="0"/>
              </a:rPr>
              <a:t>critically </a:t>
            </a:r>
            <a:r>
              <a:rPr lang="en-US" sz="2800" b="1" dirty="0" err="1">
                <a:latin typeface="Calibri" panose="020F0502020204030204" pitchFamily="34" charset="0"/>
              </a:rPr>
              <a:t>analyse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the background </a:t>
            </a:r>
            <a:r>
              <a:rPr lang="en-US" sz="2800" dirty="0" smtClean="0">
                <a:latin typeface="Calibri" panose="020F0502020204030204" pitchFamily="34" charset="0"/>
              </a:rPr>
              <a:t>research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To </a:t>
            </a:r>
            <a:r>
              <a:rPr lang="en-US" sz="2800" b="1" dirty="0" smtClean="0">
                <a:latin typeface="Calibri" panose="020F0502020204030204" pitchFamily="34" charset="0"/>
              </a:rPr>
              <a:t>select</a:t>
            </a:r>
            <a:r>
              <a:rPr lang="en-US" sz="2800" dirty="0" smtClean="0">
                <a:latin typeface="Calibri" panose="020F0502020204030204" pitchFamily="34" charset="0"/>
              </a:rPr>
              <a:t> and source the information that is necessary to develop a context for your research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write a literature review?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6248400"/>
            <a:ext cx="7696200" cy="0"/>
          </a:xfrm>
          <a:prstGeom prst="line">
            <a:avLst/>
          </a:prstGeom>
          <a:ln w="317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Phases of doing LR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2834234"/>
              </p:ext>
            </p:extLst>
          </p:nvPr>
        </p:nvGraphicFramePr>
        <p:xfrm>
          <a:off x="685800" y="1524000"/>
          <a:ext cx="777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55920"/>
            <a:ext cx="1071563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</a:t>
            </a:r>
            <a:r>
              <a:rPr lang="en-US" sz="3200" dirty="0" smtClean="0">
                <a:latin typeface="Calibri" panose="020F0502020204030204" pitchFamily="34" charset="0"/>
              </a:rPr>
              <a:t>n </a:t>
            </a:r>
            <a:r>
              <a:rPr lang="en-US" sz="3200" dirty="0">
                <a:latin typeface="Calibri" panose="020F0502020204030204" pitchFamily="34" charset="0"/>
              </a:rPr>
              <a:t>early review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to </a:t>
            </a:r>
            <a:r>
              <a:rPr lang="en-US" sz="3200" dirty="0">
                <a:latin typeface="Calibri" panose="020F0502020204030204" pitchFamily="34" charset="0"/>
              </a:rPr>
              <a:t>establish the context and rationale for your study and to confirm your choice of research focus/question;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During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to make sure that you keep in touch with current, relevant research in your field, which is published during the period of your research;</a:t>
            </a:r>
          </a:p>
          <a:p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5455920"/>
            <a:ext cx="7696200" cy="1071563"/>
            <a:chOff x="685800" y="5455920"/>
            <a:chExt cx="7696200" cy="1071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6248400"/>
              <a:ext cx="7696200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455920"/>
              <a:ext cx="1071563" cy="1071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</TotalTime>
  <Words>884</Words>
  <Application>Microsoft Office PowerPoint</Application>
  <PresentationFormat>On-screen Show (4:3)</PresentationFormat>
  <Paragraphs>82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LITERATURE REVIEW </vt:lpstr>
      <vt:lpstr>What is a literature review?</vt:lpstr>
      <vt:lpstr>What is a literature review?</vt:lpstr>
      <vt:lpstr>Why write a literature review?</vt:lpstr>
      <vt:lpstr>Why write a literature review?</vt:lpstr>
      <vt:lpstr>Why write a literature review?</vt:lpstr>
      <vt:lpstr>Phases of doing LR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Spidergram </vt:lpstr>
      <vt:lpstr>Freemind</vt:lpstr>
      <vt:lpstr>PowerPoint Presentation</vt:lpstr>
      <vt:lpstr>Ways of finding relevant material</vt:lpstr>
      <vt:lpstr>PowerPoint Presentation</vt:lpstr>
      <vt:lpstr>PowerPoint Presentation</vt:lpstr>
      <vt:lpstr>PowerPoint Presentation</vt:lpstr>
      <vt:lpstr>Plagiarism</vt:lpstr>
      <vt:lpstr>Tips to avoid plagiarism</vt:lpstr>
      <vt:lpstr>PowerPoint Presentation</vt:lpstr>
      <vt:lpstr>Reminder</vt:lpstr>
      <vt:lpstr>Writing it up</vt:lpstr>
      <vt:lpstr>Writing it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ASAS PENYELIDIKAN</dc:title>
  <dc:creator>User</dc:creator>
  <cp:lastModifiedBy>User</cp:lastModifiedBy>
  <cp:revision>12</cp:revision>
  <dcterms:created xsi:type="dcterms:W3CDTF">2013-09-12T04:12:41Z</dcterms:created>
  <dcterms:modified xsi:type="dcterms:W3CDTF">2014-04-03T02:50:35Z</dcterms:modified>
</cp:coreProperties>
</file>