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804" r:id="rId3"/>
  </p:sldMasterIdLst>
  <p:sldIdLst>
    <p:sldId id="256" r:id="rId4"/>
    <p:sldId id="260" r:id="rId5"/>
    <p:sldId id="257" r:id="rId6"/>
    <p:sldId id="261" r:id="rId7"/>
    <p:sldId id="258" r:id="rId8"/>
    <p:sldId id="277" r:id="rId9"/>
    <p:sldId id="278" r:id="rId10"/>
    <p:sldId id="279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75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1055C-704E-4D98-8D72-BFE6E871EC9D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684096A-CC2A-44AF-9043-33CF0329057E}">
      <dgm:prSet phldrT="[Text]"/>
      <dgm:spPr/>
      <dgm:t>
        <a:bodyPr/>
        <a:lstStyle/>
        <a:p>
          <a:r>
            <a:rPr lang="en-US" dirty="0" smtClean="0"/>
            <a:t>Scientific research </a:t>
          </a:r>
          <a:endParaRPr lang="en-US" dirty="0"/>
        </a:p>
      </dgm:t>
    </dgm:pt>
    <dgm:pt modelId="{CF0141E0-012A-47FA-B26D-0912BE793277}" type="parTrans" cxnId="{01B61DEE-F32D-463A-B3A8-F7B584EF35CB}">
      <dgm:prSet/>
      <dgm:spPr/>
      <dgm:t>
        <a:bodyPr/>
        <a:lstStyle/>
        <a:p>
          <a:endParaRPr lang="en-US"/>
        </a:p>
      </dgm:t>
    </dgm:pt>
    <dgm:pt modelId="{306DF75F-A17C-4DB8-985B-D8CCF1E81E0D}" type="sibTrans" cxnId="{01B61DEE-F32D-463A-B3A8-F7B584EF35CB}">
      <dgm:prSet/>
      <dgm:spPr/>
      <dgm:t>
        <a:bodyPr/>
        <a:lstStyle/>
        <a:p>
          <a:endParaRPr lang="en-US"/>
        </a:p>
      </dgm:t>
    </dgm:pt>
    <dgm:pt modelId="{AB7E6D60-C365-4A27-8061-2E2DBCF2A7C0}">
      <dgm:prSet phldrT="[Text]"/>
      <dgm:spPr/>
      <dgm:t>
        <a:bodyPr/>
        <a:lstStyle/>
        <a:p>
          <a:r>
            <a:rPr lang="en-US" dirty="0" smtClean="0"/>
            <a:t>Conceptual research </a:t>
          </a:r>
          <a:endParaRPr lang="en-US" dirty="0"/>
        </a:p>
      </dgm:t>
    </dgm:pt>
    <dgm:pt modelId="{5D665A17-7C8F-47F9-BEA3-83FB9D7B3C0A}" type="parTrans" cxnId="{E2A4319D-B186-4C2F-8C05-D7E46AAB32DD}">
      <dgm:prSet/>
      <dgm:spPr/>
      <dgm:t>
        <a:bodyPr/>
        <a:lstStyle/>
        <a:p>
          <a:endParaRPr lang="en-US"/>
        </a:p>
      </dgm:t>
    </dgm:pt>
    <dgm:pt modelId="{3933D9E2-3C30-4E40-AFEE-FCAF7DF2436E}" type="sibTrans" cxnId="{E2A4319D-B186-4C2F-8C05-D7E46AAB32DD}">
      <dgm:prSet/>
      <dgm:spPr/>
      <dgm:t>
        <a:bodyPr/>
        <a:lstStyle/>
        <a:p>
          <a:endParaRPr lang="en-US"/>
        </a:p>
      </dgm:t>
    </dgm:pt>
    <dgm:pt modelId="{05F400A3-0244-4B26-89D6-93C67674929B}">
      <dgm:prSet phldrT="[Text]"/>
      <dgm:spPr/>
      <dgm:t>
        <a:bodyPr/>
        <a:lstStyle/>
        <a:p>
          <a:r>
            <a:rPr lang="en-US" dirty="0" smtClean="0"/>
            <a:t>Empirical research </a:t>
          </a:r>
          <a:endParaRPr lang="en-US" dirty="0"/>
        </a:p>
      </dgm:t>
    </dgm:pt>
    <dgm:pt modelId="{C74AAD74-3BE2-4C8B-9F78-72EC1600A0B2}" type="parTrans" cxnId="{78537A3C-4D70-4B4A-839F-5723DAC30351}">
      <dgm:prSet/>
      <dgm:spPr/>
      <dgm:t>
        <a:bodyPr/>
        <a:lstStyle/>
        <a:p>
          <a:endParaRPr lang="en-US"/>
        </a:p>
      </dgm:t>
    </dgm:pt>
    <dgm:pt modelId="{F7481118-1754-4EE2-BB3E-3CA5D9A8C724}" type="sibTrans" cxnId="{78537A3C-4D70-4B4A-839F-5723DAC30351}">
      <dgm:prSet/>
      <dgm:spPr/>
      <dgm:t>
        <a:bodyPr/>
        <a:lstStyle/>
        <a:p>
          <a:endParaRPr lang="en-US"/>
        </a:p>
      </dgm:t>
    </dgm:pt>
    <dgm:pt modelId="{277B4127-C5AD-4031-914A-5E8D17653364}" type="pres">
      <dgm:prSet presAssocID="{2991055C-704E-4D98-8D72-BFE6E871EC9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52B43DF-76A2-4FC5-945E-51BA7E5ECF9A}" type="pres">
      <dgm:prSet presAssocID="{1684096A-CC2A-44AF-9043-33CF0329057E}" presName="root1" presStyleCnt="0"/>
      <dgm:spPr/>
    </dgm:pt>
    <dgm:pt modelId="{2AFB74AF-8422-414A-A4A8-972DF99FE464}" type="pres">
      <dgm:prSet presAssocID="{1684096A-CC2A-44AF-9043-33CF0329057E}" presName="LevelOneTextNode" presStyleLbl="node0" presStyleIdx="0" presStyleCnt="1">
        <dgm:presLayoutVars>
          <dgm:chPref val="3"/>
        </dgm:presLayoutVars>
      </dgm:prSet>
      <dgm:spPr/>
    </dgm:pt>
    <dgm:pt modelId="{1E8F2D57-F9F7-4CBB-849A-8C3292FE140F}" type="pres">
      <dgm:prSet presAssocID="{1684096A-CC2A-44AF-9043-33CF0329057E}" presName="level2hierChild" presStyleCnt="0"/>
      <dgm:spPr/>
    </dgm:pt>
    <dgm:pt modelId="{FA6481B5-024F-482B-A88B-B321BE6FBBB0}" type="pres">
      <dgm:prSet presAssocID="{5D665A17-7C8F-47F9-BEA3-83FB9D7B3C0A}" presName="conn2-1" presStyleLbl="parChTrans1D2" presStyleIdx="0" presStyleCnt="2"/>
      <dgm:spPr/>
    </dgm:pt>
    <dgm:pt modelId="{0AF4B4C5-0E43-480E-BE1A-7888464E8483}" type="pres">
      <dgm:prSet presAssocID="{5D665A17-7C8F-47F9-BEA3-83FB9D7B3C0A}" presName="connTx" presStyleLbl="parChTrans1D2" presStyleIdx="0" presStyleCnt="2"/>
      <dgm:spPr/>
    </dgm:pt>
    <dgm:pt modelId="{5C065AD7-3314-4CD6-9091-7A36C18ADCEE}" type="pres">
      <dgm:prSet presAssocID="{AB7E6D60-C365-4A27-8061-2E2DBCF2A7C0}" presName="root2" presStyleCnt="0"/>
      <dgm:spPr/>
    </dgm:pt>
    <dgm:pt modelId="{82FA9555-8642-40B7-A44B-2C00C2B05A6C}" type="pres">
      <dgm:prSet presAssocID="{AB7E6D60-C365-4A27-8061-2E2DBCF2A7C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0034F9-0C42-41A1-9E6A-5C645F59538E}" type="pres">
      <dgm:prSet presAssocID="{AB7E6D60-C365-4A27-8061-2E2DBCF2A7C0}" presName="level3hierChild" presStyleCnt="0"/>
      <dgm:spPr/>
    </dgm:pt>
    <dgm:pt modelId="{BC9D58F6-A5AC-4FFE-AA7B-DF679A6C4300}" type="pres">
      <dgm:prSet presAssocID="{C74AAD74-3BE2-4C8B-9F78-72EC1600A0B2}" presName="conn2-1" presStyleLbl="parChTrans1D2" presStyleIdx="1" presStyleCnt="2"/>
      <dgm:spPr/>
    </dgm:pt>
    <dgm:pt modelId="{17B08F0C-7402-40F6-84A1-DE5408650339}" type="pres">
      <dgm:prSet presAssocID="{C74AAD74-3BE2-4C8B-9F78-72EC1600A0B2}" presName="connTx" presStyleLbl="parChTrans1D2" presStyleIdx="1" presStyleCnt="2"/>
      <dgm:spPr/>
    </dgm:pt>
    <dgm:pt modelId="{0EB0E41E-7E2B-4B1D-AE24-DF5601680BB0}" type="pres">
      <dgm:prSet presAssocID="{05F400A3-0244-4B26-89D6-93C67674929B}" presName="root2" presStyleCnt="0"/>
      <dgm:spPr/>
    </dgm:pt>
    <dgm:pt modelId="{3DC430EB-B9E3-4835-889C-AF254890BA6D}" type="pres">
      <dgm:prSet presAssocID="{05F400A3-0244-4B26-89D6-93C67674929B}" presName="LevelTwoTextNode" presStyleLbl="node2" presStyleIdx="1" presStyleCnt="2">
        <dgm:presLayoutVars>
          <dgm:chPref val="3"/>
        </dgm:presLayoutVars>
      </dgm:prSet>
      <dgm:spPr/>
    </dgm:pt>
    <dgm:pt modelId="{1FE0949C-89AB-4F1E-8079-6E11E918319B}" type="pres">
      <dgm:prSet presAssocID="{05F400A3-0244-4B26-89D6-93C67674929B}" presName="level3hierChild" presStyleCnt="0"/>
      <dgm:spPr/>
    </dgm:pt>
  </dgm:ptLst>
  <dgm:cxnLst>
    <dgm:cxn modelId="{B94F2184-36ED-4897-A218-3884285EC5B0}" type="presOf" srcId="{C74AAD74-3BE2-4C8B-9F78-72EC1600A0B2}" destId="{17B08F0C-7402-40F6-84A1-DE5408650339}" srcOrd="1" destOrd="0" presId="urn:microsoft.com/office/officeart/2005/8/layout/hierarchy2"/>
    <dgm:cxn modelId="{E2A4319D-B186-4C2F-8C05-D7E46AAB32DD}" srcId="{1684096A-CC2A-44AF-9043-33CF0329057E}" destId="{AB7E6D60-C365-4A27-8061-2E2DBCF2A7C0}" srcOrd="0" destOrd="0" parTransId="{5D665A17-7C8F-47F9-BEA3-83FB9D7B3C0A}" sibTransId="{3933D9E2-3C30-4E40-AFEE-FCAF7DF2436E}"/>
    <dgm:cxn modelId="{78537A3C-4D70-4B4A-839F-5723DAC30351}" srcId="{1684096A-CC2A-44AF-9043-33CF0329057E}" destId="{05F400A3-0244-4B26-89D6-93C67674929B}" srcOrd="1" destOrd="0" parTransId="{C74AAD74-3BE2-4C8B-9F78-72EC1600A0B2}" sibTransId="{F7481118-1754-4EE2-BB3E-3CA5D9A8C724}"/>
    <dgm:cxn modelId="{4A39C8AF-B5D3-41FB-8D1F-C03218172BFE}" type="presOf" srcId="{05F400A3-0244-4B26-89D6-93C67674929B}" destId="{3DC430EB-B9E3-4835-889C-AF254890BA6D}" srcOrd="0" destOrd="0" presId="urn:microsoft.com/office/officeart/2005/8/layout/hierarchy2"/>
    <dgm:cxn modelId="{DE28898F-F3C7-454C-A6C6-9A819E2EA00D}" type="presOf" srcId="{C74AAD74-3BE2-4C8B-9F78-72EC1600A0B2}" destId="{BC9D58F6-A5AC-4FFE-AA7B-DF679A6C4300}" srcOrd="0" destOrd="0" presId="urn:microsoft.com/office/officeart/2005/8/layout/hierarchy2"/>
    <dgm:cxn modelId="{B998CAB8-31AA-4017-987A-B2E93E949682}" type="presOf" srcId="{AB7E6D60-C365-4A27-8061-2E2DBCF2A7C0}" destId="{82FA9555-8642-40B7-A44B-2C00C2B05A6C}" srcOrd="0" destOrd="0" presId="urn:microsoft.com/office/officeart/2005/8/layout/hierarchy2"/>
    <dgm:cxn modelId="{01B61DEE-F32D-463A-B3A8-F7B584EF35CB}" srcId="{2991055C-704E-4D98-8D72-BFE6E871EC9D}" destId="{1684096A-CC2A-44AF-9043-33CF0329057E}" srcOrd="0" destOrd="0" parTransId="{CF0141E0-012A-47FA-B26D-0912BE793277}" sibTransId="{306DF75F-A17C-4DB8-985B-D8CCF1E81E0D}"/>
    <dgm:cxn modelId="{399656FB-4CCC-4F0D-B48E-8346EB3ADC59}" type="presOf" srcId="{5D665A17-7C8F-47F9-BEA3-83FB9D7B3C0A}" destId="{0AF4B4C5-0E43-480E-BE1A-7888464E8483}" srcOrd="1" destOrd="0" presId="urn:microsoft.com/office/officeart/2005/8/layout/hierarchy2"/>
    <dgm:cxn modelId="{A0B9B290-2A80-410B-9B65-DB9D43F596D6}" type="presOf" srcId="{2991055C-704E-4D98-8D72-BFE6E871EC9D}" destId="{277B4127-C5AD-4031-914A-5E8D17653364}" srcOrd="0" destOrd="0" presId="urn:microsoft.com/office/officeart/2005/8/layout/hierarchy2"/>
    <dgm:cxn modelId="{C22461F3-18D3-472E-84B3-621246CB16C3}" type="presOf" srcId="{5D665A17-7C8F-47F9-BEA3-83FB9D7B3C0A}" destId="{FA6481B5-024F-482B-A88B-B321BE6FBBB0}" srcOrd="0" destOrd="0" presId="urn:microsoft.com/office/officeart/2005/8/layout/hierarchy2"/>
    <dgm:cxn modelId="{AA4B9701-F21E-43C0-860D-79CC6C738D69}" type="presOf" srcId="{1684096A-CC2A-44AF-9043-33CF0329057E}" destId="{2AFB74AF-8422-414A-A4A8-972DF99FE464}" srcOrd="0" destOrd="0" presId="urn:microsoft.com/office/officeart/2005/8/layout/hierarchy2"/>
    <dgm:cxn modelId="{318552FB-9643-4896-8964-0CA0EF3E457A}" type="presParOf" srcId="{277B4127-C5AD-4031-914A-5E8D17653364}" destId="{152B43DF-76A2-4FC5-945E-51BA7E5ECF9A}" srcOrd="0" destOrd="0" presId="urn:microsoft.com/office/officeart/2005/8/layout/hierarchy2"/>
    <dgm:cxn modelId="{6317A5E7-395B-478E-937B-A58D966C4092}" type="presParOf" srcId="{152B43DF-76A2-4FC5-945E-51BA7E5ECF9A}" destId="{2AFB74AF-8422-414A-A4A8-972DF99FE464}" srcOrd="0" destOrd="0" presId="urn:microsoft.com/office/officeart/2005/8/layout/hierarchy2"/>
    <dgm:cxn modelId="{79A81B2F-E3DD-4F31-BAFE-B1D72DCAE155}" type="presParOf" srcId="{152B43DF-76A2-4FC5-945E-51BA7E5ECF9A}" destId="{1E8F2D57-F9F7-4CBB-849A-8C3292FE140F}" srcOrd="1" destOrd="0" presId="urn:microsoft.com/office/officeart/2005/8/layout/hierarchy2"/>
    <dgm:cxn modelId="{ECFBD72B-0DCC-4CEE-BBA2-446E058FBCB4}" type="presParOf" srcId="{1E8F2D57-F9F7-4CBB-849A-8C3292FE140F}" destId="{FA6481B5-024F-482B-A88B-B321BE6FBBB0}" srcOrd="0" destOrd="0" presId="urn:microsoft.com/office/officeart/2005/8/layout/hierarchy2"/>
    <dgm:cxn modelId="{32D34301-6271-4730-8502-6DE876F11E66}" type="presParOf" srcId="{FA6481B5-024F-482B-A88B-B321BE6FBBB0}" destId="{0AF4B4C5-0E43-480E-BE1A-7888464E8483}" srcOrd="0" destOrd="0" presId="urn:microsoft.com/office/officeart/2005/8/layout/hierarchy2"/>
    <dgm:cxn modelId="{B39DE76A-615E-468E-B888-C84818F19714}" type="presParOf" srcId="{1E8F2D57-F9F7-4CBB-849A-8C3292FE140F}" destId="{5C065AD7-3314-4CD6-9091-7A36C18ADCEE}" srcOrd="1" destOrd="0" presId="urn:microsoft.com/office/officeart/2005/8/layout/hierarchy2"/>
    <dgm:cxn modelId="{6937D23B-422B-44C9-BD60-E623E7EE71E5}" type="presParOf" srcId="{5C065AD7-3314-4CD6-9091-7A36C18ADCEE}" destId="{82FA9555-8642-40B7-A44B-2C00C2B05A6C}" srcOrd="0" destOrd="0" presId="urn:microsoft.com/office/officeart/2005/8/layout/hierarchy2"/>
    <dgm:cxn modelId="{5639882A-444D-4D7C-9984-B7FB56E38C75}" type="presParOf" srcId="{5C065AD7-3314-4CD6-9091-7A36C18ADCEE}" destId="{960034F9-0C42-41A1-9E6A-5C645F59538E}" srcOrd="1" destOrd="0" presId="urn:microsoft.com/office/officeart/2005/8/layout/hierarchy2"/>
    <dgm:cxn modelId="{34AB9427-81FD-478F-9DBA-D9A26F09A407}" type="presParOf" srcId="{1E8F2D57-F9F7-4CBB-849A-8C3292FE140F}" destId="{BC9D58F6-A5AC-4FFE-AA7B-DF679A6C4300}" srcOrd="2" destOrd="0" presId="urn:microsoft.com/office/officeart/2005/8/layout/hierarchy2"/>
    <dgm:cxn modelId="{4E626CB6-B07C-4828-99A9-396FF28A75B5}" type="presParOf" srcId="{BC9D58F6-A5AC-4FFE-AA7B-DF679A6C4300}" destId="{17B08F0C-7402-40F6-84A1-DE5408650339}" srcOrd="0" destOrd="0" presId="urn:microsoft.com/office/officeart/2005/8/layout/hierarchy2"/>
    <dgm:cxn modelId="{9CBB73ED-009D-4A72-980A-BEE219CBDE91}" type="presParOf" srcId="{1E8F2D57-F9F7-4CBB-849A-8C3292FE140F}" destId="{0EB0E41E-7E2B-4B1D-AE24-DF5601680BB0}" srcOrd="3" destOrd="0" presId="urn:microsoft.com/office/officeart/2005/8/layout/hierarchy2"/>
    <dgm:cxn modelId="{D429F863-0645-4F0B-9EF4-75A2771C6B29}" type="presParOf" srcId="{0EB0E41E-7E2B-4B1D-AE24-DF5601680BB0}" destId="{3DC430EB-B9E3-4835-889C-AF254890BA6D}" srcOrd="0" destOrd="0" presId="urn:microsoft.com/office/officeart/2005/8/layout/hierarchy2"/>
    <dgm:cxn modelId="{0C94DC5A-CC50-4D4F-9505-4B667759CD7E}" type="presParOf" srcId="{0EB0E41E-7E2B-4B1D-AE24-DF5601680BB0}" destId="{1FE0949C-89AB-4F1E-8079-6E11E918319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B74AF-8422-414A-A4A8-972DF99FE464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Scientific research </a:t>
          </a:r>
          <a:endParaRPr lang="en-US" sz="3900" kern="1200" dirty="0"/>
        </a:p>
      </dsp:txBody>
      <dsp:txXfrm>
        <a:off x="37197" y="1434197"/>
        <a:ext cx="2465605" cy="1195605"/>
      </dsp:txXfrm>
    </dsp:sp>
    <dsp:sp modelId="{FA6481B5-024F-482B-A88B-B321BE6FBBB0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16719" y="1635594"/>
        <a:ext cx="62560" cy="62560"/>
      </dsp:txXfrm>
    </dsp:sp>
    <dsp:sp modelId="{82FA9555-8642-40B7-A44B-2C00C2B05A6C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Conceptual research </a:t>
          </a:r>
          <a:endParaRPr lang="en-US" sz="3900" kern="1200" dirty="0"/>
        </a:p>
      </dsp:txBody>
      <dsp:txXfrm>
        <a:off x="3593197" y="703947"/>
        <a:ext cx="2465605" cy="1195605"/>
      </dsp:txXfrm>
    </dsp:sp>
    <dsp:sp modelId="{BC9D58F6-A5AC-4FFE-AA7B-DF679A6C4300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16719" y="2365844"/>
        <a:ext cx="62560" cy="62560"/>
      </dsp:txXfrm>
    </dsp:sp>
    <dsp:sp modelId="{3DC430EB-B9E3-4835-889C-AF254890BA6D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Empirical research </a:t>
          </a:r>
          <a:endParaRPr lang="en-US" sz="3900" kern="1200" dirty="0"/>
        </a:p>
      </dsp:txBody>
      <dsp:txXfrm>
        <a:off x="3593197" y="2164447"/>
        <a:ext cx="2465605" cy="1195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0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22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12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7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3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2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76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4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8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6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60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40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14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6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4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0F44B0-4D6F-470D-9DB8-DA67EF0DE0F6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2F42E5-F3F2-48F1-A1B0-94C26149BE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Doing literature review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Dr. </a:t>
            </a:r>
            <a:r>
              <a:rPr lang="en-US" dirty="0" err="1" smtClean="0">
                <a:latin typeface="Century Gothic" panose="020B0502020202020204" pitchFamily="34" charset="0"/>
              </a:rPr>
              <a:t>fariza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latin typeface="Century Gothic" panose="020B0502020202020204" pitchFamily="34" charset="0"/>
              </a:rPr>
              <a:t>khalid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28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Good, integrated literature reviews, however, do contribute to the literature because they provide information in one source for practitioners and researchers.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Authors of integrated literature reviews attempt to go beyond merely reporting ideas and findings, by describing and synthesizing important results into a coherent review that highlights the main themes, strengths, and weaknesses of the work. </a:t>
            </a: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7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literature 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review articles are integrated reviews that critically evaluate "material that has already been published.... </a:t>
            </a: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…</a:t>
            </a:r>
            <a:r>
              <a:rPr lang="en-US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by organizing, integrating, and evaluating previous published material, authors of literature reviews consider the progress of research toward clarifying a problem" (</a:t>
            </a:r>
            <a:r>
              <a:rPr lang="en-US" sz="2000" b="0" dirty="0">
                <a:solidFill>
                  <a:schemeClr val="tx1"/>
                </a:solidFill>
                <a:latin typeface="Century Gothic" panose="020B0502020202020204" pitchFamily="34" charset="0"/>
              </a:rPr>
              <a:t>APA Publication Manual (APA, </a:t>
            </a:r>
            <a:r>
              <a:rPr lang="en-US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2010, </a:t>
            </a:r>
            <a:r>
              <a:rPr lang="en-US" sz="20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p. 10).</a:t>
            </a:r>
            <a:endParaRPr lang="en-US" sz="2000" b="0" dirty="0" smtClean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Six steps in LR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Define the research problem as precisely as possible.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Look </a:t>
            </a:r>
            <a:r>
              <a:rPr lang="en-US" sz="2000" b="0" dirty="0">
                <a:latin typeface="Century Gothic" panose="020B0502020202020204" pitchFamily="34" charset="0"/>
              </a:rPr>
              <a:t>at relevant sources.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Select </a:t>
            </a:r>
            <a:r>
              <a:rPr lang="en-US" sz="2000" b="0" dirty="0">
                <a:latin typeface="Century Gothic" panose="020B0502020202020204" pitchFamily="34" charset="0"/>
              </a:rPr>
              <a:t>and peruse one or two appropriate general reference works.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Formulate </a:t>
            </a:r>
            <a:r>
              <a:rPr lang="en-US" sz="2000" b="0" dirty="0">
                <a:latin typeface="Century Gothic" panose="020B0502020202020204" pitchFamily="34" charset="0"/>
              </a:rPr>
              <a:t>search terms (key words or phrases) pertinent to the problem or question of interest.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Search </a:t>
            </a:r>
            <a:r>
              <a:rPr lang="en-US" sz="2000" b="0" dirty="0">
                <a:latin typeface="Century Gothic" panose="020B0502020202020204" pitchFamily="34" charset="0"/>
              </a:rPr>
              <a:t>the general references for relevant primary sources.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Obtain </a:t>
            </a:r>
            <a:r>
              <a:rPr lang="en-US" sz="2000" b="0" dirty="0">
                <a:latin typeface="Century Gothic" panose="020B0502020202020204" pitchFamily="34" charset="0"/>
              </a:rPr>
              <a:t>and read relevant primary sources, and note and summarize key points in the sources. </a:t>
            </a:r>
          </a:p>
          <a:p>
            <a:pPr marL="0" indent="0"/>
            <a:r>
              <a:rPr lang="en-US" sz="2000" b="0" dirty="0" smtClean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74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entury Gothic" panose="020B0502020202020204" pitchFamily="34" charset="0"/>
              </a:rPr>
              <a:t>it is important to analyze the entire work, including the introduction, literature review, methods, results, and discussion.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entury Gothic" panose="020B0502020202020204" pitchFamily="34" charset="0"/>
              </a:rPr>
              <a:t>Indeed, by not analyzing every component of a work, it is unlikely that the reviewer can adequately contextualize the findings reported in the work. </a:t>
            </a:r>
            <a:endParaRPr lang="en-US" sz="24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evaluate the quality of the work (e.g., adequacy of sample size, quality of data collected, appropriateness of procedures used) and contextualize the findings with respect to these quality criteria </a:t>
            </a: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1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How to?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520940" cy="357984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b="0" dirty="0" smtClean="0">
                <a:latin typeface="Century Gothic" panose="020B0502020202020204" pitchFamily="34" charset="0"/>
              </a:rPr>
              <a:t>The literature reviewer first reads through the entire set of information</a:t>
            </a:r>
          </a:p>
          <a:p>
            <a:pPr marL="514350" indent="-514350">
              <a:buAutoNum type="arabicPeriod"/>
            </a:pPr>
            <a:r>
              <a:rPr lang="en-US" sz="2000" b="0" dirty="0">
                <a:latin typeface="Century Gothic" panose="020B0502020202020204" pitchFamily="34" charset="0"/>
              </a:rPr>
              <a:t>chunks the information into smaller, meaningful parts.</a:t>
            </a:r>
          </a:p>
        </p:txBody>
      </p:sp>
    </p:spTree>
    <p:extLst>
      <p:ext uri="{BB962C8B-B14F-4D97-AF65-F5344CB8AC3E}">
        <p14:creationId xmlns:p14="http://schemas.microsoft.com/office/powerpoint/2010/main" val="426934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entury Gothic" panose="020B0502020202020204" pitchFamily="34" charset="0"/>
              </a:rPr>
              <a:t>labels each chunk with a descriptive label or a code. The reviewer then systematically compares each new chunk of data (e.g., work; section of work) with previous codes, such that similar chunks are labeled with the same code.</a:t>
            </a:r>
          </a:p>
        </p:txBody>
      </p:sp>
    </p:spTree>
    <p:extLst>
      <p:ext uri="{BB962C8B-B14F-4D97-AF65-F5344CB8AC3E}">
        <p14:creationId xmlns:p14="http://schemas.microsoft.com/office/powerpoint/2010/main" val="3599578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entury Gothic" panose="020B0502020202020204" pitchFamily="34" charset="0"/>
              </a:rPr>
              <a:t>After all the information has been coded, the codes are clustered by similarity, and a theme is identified and described based on each cluster. </a:t>
            </a:r>
          </a:p>
        </p:txBody>
      </p:sp>
    </p:spTree>
    <p:extLst>
      <p:ext uri="{BB962C8B-B14F-4D97-AF65-F5344CB8AC3E}">
        <p14:creationId xmlns:p14="http://schemas.microsoft.com/office/powerpoint/2010/main" val="235743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What is journal article?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>
                <a:latin typeface="Century Gothic" panose="020B0502020202020204" pitchFamily="34" charset="0"/>
              </a:rPr>
              <a:t>"</a:t>
            </a:r>
            <a:r>
              <a:rPr lang="en-US" sz="2000" b="0" dirty="0">
                <a:latin typeface="Century Gothic" panose="020B0502020202020204" pitchFamily="34" charset="0"/>
              </a:rPr>
              <a:t>Journal articles are usually reports of empirical studies, literature reviews, theoretical articles, methodological articles, or case studies" </a:t>
            </a:r>
            <a:endParaRPr lang="en-US" sz="2000" b="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2000" b="0" dirty="0"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n-US" sz="2000" b="0" dirty="0" smtClean="0">
                <a:latin typeface="Century Gothic" panose="020B0502020202020204" pitchFamily="34" charset="0"/>
              </a:rPr>
              <a:t>(</a:t>
            </a:r>
            <a:r>
              <a:rPr lang="en-US" sz="2000" b="0" dirty="0" smtClean="0">
                <a:latin typeface="Century Gothic" panose="020B0502020202020204" pitchFamily="34" charset="0"/>
              </a:rPr>
              <a:t>Publication Manual of the American Psychological Association (6th ed.; American Psychological Association [APA], 2010), </a:t>
            </a:r>
            <a:r>
              <a:rPr lang="en-US" sz="2000" b="0" dirty="0" smtClean="0">
                <a:latin typeface="Century Gothic" panose="020B0502020202020204" pitchFamily="34" charset="0"/>
              </a:rPr>
              <a:t>p</a:t>
            </a:r>
            <a:r>
              <a:rPr lang="en-US" sz="2000" b="0" dirty="0">
                <a:latin typeface="Century Gothic" panose="020B0502020202020204" pitchFamily="34" charset="0"/>
              </a:rPr>
              <a:t>. 9)</a:t>
            </a:r>
          </a:p>
        </p:txBody>
      </p:sp>
    </p:spTree>
    <p:extLst>
      <p:ext uri="{BB962C8B-B14F-4D97-AF65-F5344CB8AC3E}">
        <p14:creationId xmlns:p14="http://schemas.microsoft.com/office/powerpoint/2010/main" val="1270386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entury Gothic" panose="020B0502020202020204" pitchFamily="34" charset="0"/>
              </a:rPr>
              <a:t>In writing the literature review section, the reviewer might use each theme to inform a paragraph or even a (whole) section, with each theme label (or its variant) providing the name of the section or sub-section. </a:t>
            </a:r>
          </a:p>
        </p:txBody>
      </p:sp>
    </p:spTree>
    <p:extLst>
      <p:ext uri="{BB962C8B-B14F-4D97-AF65-F5344CB8AC3E}">
        <p14:creationId xmlns:p14="http://schemas.microsoft.com/office/powerpoint/2010/main" val="3512319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0" dirty="0">
                <a:latin typeface="Century Gothic" panose="020B0502020202020204" pitchFamily="34" charset="0"/>
              </a:rPr>
              <a:t>For instance, </a:t>
            </a:r>
            <a:r>
              <a:rPr lang="en-US" sz="2000" b="0" dirty="0" err="1">
                <a:latin typeface="Century Gothic" panose="020B0502020202020204" pitchFamily="34" charset="0"/>
              </a:rPr>
              <a:t>Frels</a:t>
            </a:r>
            <a:r>
              <a:rPr lang="en-US" sz="2000" b="0" dirty="0">
                <a:latin typeface="Century Gothic" panose="020B0502020202020204" pitchFamily="34" charset="0"/>
              </a:rPr>
              <a:t> (2010) </a:t>
            </a:r>
            <a:r>
              <a:rPr lang="en-US" sz="2000" b="0" dirty="0" smtClean="0">
                <a:latin typeface="Century Gothic" panose="020B0502020202020204" pitchFamily="34" charset="0"/>
              </a:rPr>
              <a:t>analyze </a:t>
            </a:r>
            <a:r>
              <a:rPr lang="en-US" sz="2000" b="0" dirty="0">
                <a:latin typeface="Century Gothic" panose="020B0502020202020204" pitchFamily="34" charset="0"/>
              </a:rPr>
              <a:t>the selected literature on school-based mentoring (a formal mentoring relationship wherein adult mentors are matched with students [mentees] with the goal of facilitating academic performance and improving students’ overall attitudes toward school; Herrera, Grossman, </a:t>
            </a:r>
            <a:r>
              <a:rPr lang="en-US" sz="2000" b="0" dirty="0" err="1">
                <a:latin typeface="Century Gothic" panose="020B0502020202020204" pitchFamily="34" charset="0"/>
              </a:rPr>
              <a:t>Kauh</a:t>
            </a:r>
            <a:r>
              <a:rPr lang="en-US" sz="2000" b="0" dirty="0">
                <a:latin typeface="Century Gothic" panose="020B0502020202020204" pitchFamily="34" charset="0"/>
              </a:rPr>
              <a:t>, Feldman, &amp; </a:t>
            </a:r>
            <a:r>
              <a:rPr lang="en-US" sz="2000" b="0" dirty="0" err="1">
                <a:latin typeface="Century Gothic" panose="020B0502020202020204" pitchFamily="34" charset="0"/>
              </a:rPr>
              <a:t>McMaken</a:t>
            </a:r>
            <a:r>
              <a:rPr lang="en-US" sz="2000" b="0" dirty="0">
                <a:latin typeface="Century Gothic" panose="020B0502020202020204" pitchFamily="34" charset="0"/>
              </a:rPr>
              <a:t>, 2007; </a:t>
            </a:r>
            <a:r>
              <a:rPr lang="en-US" sz="2000" b="0" dirty="0" err="1">
                <a:latin typeface="Century Gothic" panose="020B0502020202020204" pitchFamily="34" charset="0"/>
              </a:rPr>
              <a:t>Karcher</a:t>
            </a:r>
            <a:r>
              <a:rPr lang="en-US" sz="2000" b="0" dirty="0">
                <a:latin typeface="Century Gothic" panose="020B0502020202020204" pitchFamily="34" charset="0"/>
              </a:rPr>
              <a:t> &amp; Herrera, 2008</a:t>
            </a:r>
            <a:r>
              <a:rPr lang="en-US" sz="2000" b="0" dirty="0" smtClean="0">
                <a:latin typeface="Century Gothic" panose="020B0502020202020204" pitchFamily="34" charset="0"/>
              </a:rPr>
              <a:t>)</a:t>
            </a:r>
          </a:p>
          <a:p>
            <a:endParaRPr lang="en-US" sz="2000" b="0" dirty="0">
              <a:latin typeface="Century Gothic" panose="020B0502020202020204" pitchFamily="34" charset="0"/>
            </a:endParaRPr>
          </a:p>
          <a:p>
            <a:r>
              <a:rPr lang="en-US" sz="2000" b="0" dirty="0" smtClean="0">
                <a:latin typeface="Century Gothic" panose="020B0502020202020204" pitchFamily="34" charset="0"/>
              </a:rPr>
              <a:t>She </a:t>
            </a:r>
            <a:r>
              <a:rPr lang="en-US" sz="2000" b="0" dirty="0">
                <a:latin typeface="Century Gothic" panose="020B0502020202020204" pitchFamily="34" charset="0"/>
              </a:rPr>
              <a:t>coded particular themes regarding </a:t>
            </a:r>
            <a:endParaRPr lang="en-US" sz="2000" b="0" dirty="0" smtClean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school-based </a:t>
            </a:r>
            <a:r>
              <a:rPr lang="en-US" sz="2000" b="0" dirty="0">
                <a:latin typeface="Century Gothic" panose="020B0502020202020204" pitchFamily="34" charset="0"/>
              </a:rPr>
              <a:t>mentoring relationships, </a:t>
            </a:r>
            <a:endParaRPr lang="en-US" sz="2000" b="0" dirty="0" smtClean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support </a:t>
            </a:r>
            <a:r>
              <a:rPr lang="en-US" sz="2000" b="0" dirty="0">
                <a:latin typeface="Century Gothic" panose="020B0502020202020204" pitchFamily="34" charset="0"/>
              </a:rPr>
              <a:t>for mentors,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contributions </a:t>
            </a:r>
            <a:r>
              <a:rPr lang="en-US" sz="2000" b="0" dirty="0">
                <a:latin typeface="Century Gothic" panose="020B0502020202020204" pitchFamily="34" charset="0"/>
              </a:rPr>
              <a:t>to the field of </a:t>
            </a:r>
            <a:r>
              <a:rPr lang="en-US" sz="2000" b="0" dirty="0" smtClean="0">
                <a:latin typeface="Century Gothic" panose="020B0502020202020204" pitchFamily="34" charset="0"/>
              </a:rPr>
              <a:t>mentoring</a:t>
            </a: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6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0" dirty="0" err="1" smtClean="0">
                <a:latin typeface="Century Gothic" panose="020B0502020202020204" pitchFamily="34" charset="0"/>
              </a:rPr>
              <a:t>Frels</a:t>
            </a:r>
            <a:r>
              <a:rPr lang="en-US" sz="1800" b="0" dirty="0" smtClean="0">
                <a:latin typeface="Century Gothic" panose="020B0502020202020204" pitchFamily="34" charset="0"/>
              </a:rPr>
              <a:t>’ analysis </a:t>
            </a:r>
            <a:r>
              <a:rPr lang="en-US" sz="1800" b="0" dirty="0">
                <a:latin typeface="Century Gothic" panose="020B0502020202020204" pitchFamily="34" charset="0"/>
              </a:rPr>
              <a:t>revealed that the majority of school-based mentoring programs that she deemed to represent activity-based models of mentoring included elements of direct support for dyadic mentoring relationships. </a:t>
            </a:r>
            <a:endParaRPr lang="en-US" sz="1800" b="0" dirty="0" smtClean="0">
              <a:latin typeface="Century Gothic" panose="020B0502020202020204" pitchFamily="34" charset="0"/>
            </a:endParaRPr>
          </a:p>
          <a:p>
            <a:r>
              <a:rPr lang="en-US" sz="1800" b="0" dirty="0" smtClean="0">
                <a:latin typeface="Century Gothic" panose="020B0502020202020204" pitchFamily="34" charset="0"/>
              </a:rPr>
              <a:t>According </a:t>
            </a:r>
            <a:r>
              <a:rPr lang="en-US" sz="1800" b="0" dirty="0">
                <a:latin typeface="Century Gothic" panose="020B0502020202020204" pitchFamily="34" charset="0"/>
              </a:rPr>
              <a:t>to </a:t>
            </a:r>
            <a:r>
              <a:rPr lang="en-US" sz="1800" b="0" dirty="0" err="1">
                <a:latin typeface="Century Gothic" panose="020B0502020202020204" pitchFamily="34" charset="0"/>
              </a:rPr>
              <a:t>Frels</a:t>
            </a:r>
            <a:r>
              <a:rPr lang="en-US" sz="1800" b="0" dirty="0">
                <a:latin typeface="Century Gothic" panose="020B0502020202020204" pitchFamily="34" charset="0"/>
              </a:rPr>
              <a:t>, characteristics of direct support represent inputs, which are mentoring program components that emphasize elements such as specific training or activities in mentoring or targeted particular outcomes for the </a:t>
            </a:r>
            <a:r>
              <a:rPr lang="en-US" sz="1800" b="0" dirty="0" smtClean="0">
                <a:latin typeface="Century Gothic" panose="020B0502020202020204" pitchFamily="34" charset="0"/>
              </a:rPr>
              <a:t>mentee.</a:t>
            </a:r>
          </a:p>
          <a:p>
            <a:r>
              <a:rPr lang="en-US" sz="1800" b="0" dirty="0" err="1" smtClean="0">
                <a:latin typeface="Century Gothic" panose="020B0502020202020204" pitchFamily="34" charset="0"/>
              </a:rPr>
              <a:t>Frels</a:t>
            </a:r>
            <a:r>
              <a:rPr lang="en-US" sz="1800" b="0" dirty="0" smtClean="0">
                <a:latin typeface="Century Gothic" panose="020B0502020202020204" pitchFamily="34" charset="0"/>
              </a:rPr>
              <a:t> </a:t>
            </a:r>
            <a:r>
              <a:rPr lang="en-US" sz="1800" b="0" dirty="0">
                <a:latin typeface="Century Gothic" panose="020B0502020202020204" pitchFamily="34" charset="0"/>
              </a:rPr>
              <a:t>concluded “that the majority of directive (tangible) program inputs appear to be focused on supporting mentors, who might, in turn, be encouraged to undertake more effective mentoring</a:t>
            </a:r>
            <a:r>
              <a:rPr lang="en-US" sz="1800" b="0" dirty="0" smtClean="0">
                <a:latin typeface="Century Gothic" panose="020B0502020202020204" pitchFamily="34" charset="0"/>
              </a:rPr>
              <a:t>”.</a:t>
            </a:r>
            <a:endParaRPr lang="en-US" sz="18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8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2 types of scientific research</a:t>
            </a:r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9293786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030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Century Gothic" panose="020B0502020202020204" pitchFamily="34" charset="0"/>
              </a:rPr>
              <a:t>Empirical article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3579849"/>
          </a:xfrm>
        </p:spPr>
        <p:txBody>
          <a:bodyPr>
            <a:normAutofit/>
          </a:bodyPr>
          <a:lstStyle/>
          <a:p>
            <a:r>
              <a:rPr lang="en-US" sz="3200" b="0" dirty="0">
                <a:latin typeface="Century Gothic" panose="020B0502020202020204" pitchFamily="34" charset="0"/>
              </a:rPr>
              <a:t>an empirical article, because of its standard formatting, may be easier to write (</a:t>
            </a:r>
            <a:r>
              <a:rPr lang="en-US" sz="3200" b="0" dirty="0" err="1">
                <a:latin typeface="Century Gothic" panose="020B0502020202020204" pitchFamily="34" charset="0"/>
              </a:rPr>
              <a:t>Salomone</a:t>
            </a:r>
            <a:r>
              <a:rPr lang="en-US" sz="3200" b="0" dirty="0">
                <a:latin typeface="Century Gothic" panose="020B0502020202020204" pitchFamily="34" charset="0"/>
              </a:rPr>
              <a:t>, 1993)</a:t>
            </a:r>
          </a:p>
        </p:txBody>
      </p:sp>
    </p:spTree>
    <p:extLst>
      <p:ext uri="{BB962C8B-B14F-4D97-AF65-F5344CB8AC3E}">
        <p14:creationId xmlns:p14="http://schemas.microsoft.com/office/powerpoint/2010/main" val="271935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Conceptual </a:t>
            </a:r>
            <a:r>
              <a:rPr lang="en-US" b="1" dirty="0" smtClean="0">
                <a:latin typeface="Century Gothic" panose="020B0502020202020204" pitchFamily="34" charset="0"/>
              </a:rPr>
              <a:t>Research: </a:t>
            </a:r>
            <a:r>
              <a:rPr lang="en-US" b="1" dirty="0">
                <a:latin typeface="Century Gothic" panose="020B0502020202020204" pitchFamily="34" charset="0"/>
              </a:rPr>
              <a:t>Pen and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entury Gothic" panose="020B0502020202020204" pitchFamily="34" charset="0"/>
              </a:rPr>
              <a:t>focuses on the concept or theory that explains or describes the phenomenon being </a:t>
            </a:r>
            <a:r>
              <a:rPr lang="en-US" sz="2000" b="0" dirty="0" smtClean="0">
                <a:latin typeface="Century Gothic" panose="020B0502020202020204" pitchFamily="34" charset="0"/>
              </a:rPr>
              <a:t>studied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entury Gothic" panose="020B0502020202020204" pitchFamily="34" charset="0"/>
              </a:rPr>
              <a:t>The conceptual researcher sits at his desk with pen in hand and tries to solve these problems by thinking about </a:t>
            </a:r>
            <a:r>
              <a:rPr lang="en-US" sz="2000" b="0" dirty="0" smtClean="0">
                <a:latin typeface="Century Gothic" panose="020B0502020202020204" pitchFamily="34" charset="0"/>
              </a:rPr>
              <a:t>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S/He </a:t>
            </a:r>
            <a:r>
              <a:rPr lang="en-US" sz="2000" b="0" dirty="0">
                <a:latin typeface="Century Gothic" panose="020B0502020202020204" pitchFamily="34" charset="0"/>
              </a:rPr>
              <a:t>does no experiments but may </a:t>
            </a:r>
            <a:r>
              <a:rPr lang="en-US" sz="2000" b="0" dirty="0" smtClean="0">
                <a:latin typeface="Century Gothic" panose="020B0502020202020204" pitchFamily="34" charset="0"/>
              </a:rPr>
              <a:t>make use of observations by others </a:t>
            </a:r>
            <a:r>
              <a:rPr lang="en-US" sz="2000" b="0" dirty="0">
                <a:latin typeface="Century Gothic" panose="020B0502020202020204" pitchFamily="34" charset="0"/>
              </a:rPr>
              <a:t/>
            </a:r>
            <a:br>
              <a:rPr lang="en-US" sz="2000" b="0" dirty="0">
                <a:latin typeface="Century Gothic" panose="020B0502020202020204" pitchFamily="34" charset="0"/>
              </a:rPr>
            </a:b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What is lit rev?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literature could represent any of the following sources: “research articles, opinion articles, essays, article reviews, monographs, dissertations, books, Internet websites, video, interview transcripts, encyclopedias, company reports, trade catalogues, government documents, congressional/parliamentary bills, popular magazines, and advertisements” (</a:t>
            </a:r>
            <a:r>
              <a:rPr lang="en-US" sz="2000" b="0" dirty="0" err="1" smtClean="0">
                <a:latin typeface="Century Gothic" panose="020B0502020202020204" pitchFamily="34" charset="0"/>
              </a:rPr>
              <a:t>Onwuegbuzie</a:t>
            </a:r>
            <a:r>
              <a:rPr lang="en-US" sz="2000" b="0" dirty="0" smtClean="0">
                <a:latin typeface="Century Gothic" panose="020B0502020202020204" pitchFamily="34" charset="0"/>
              </a:rPr>
              <a:t> et al., 2010, </a:t>
            </a:r>
            <a:r>
              <a:rPr lang="en-US" sz="2000" b="0" dirty="0" smtClean="0">
                <a:latin typeface="Century Gothic" panose="020B0502020202020204" pitchFamily="34" charset="0"/>
              </a:rPr>
              <a:t>p. 173).</a:t>
            </a:r>
            <a:endParaRPr lang="en-US" sz="20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88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entury Gothic" panose="020B0502020202020204" pitchFamily="34" charset="0"/>
              </a:rPr>
              <a:t>Fink (2009), “A research literature review is a systematic, explicit, and reproducible method for identifying, evaluating, and synthesizing the existing body of completed and recorded work produced by researchers, scholars, and practitioners”</a:t>
            </a:r>
            <a:endParaRPr lang="en-US" sz="24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>
                <a:latin typeface="Century Gothic" panose="020B0502020202020204" pitchFamily="34" charset="0"/>
              </a:rPr>
              <a:t>four major sources; namely, talk, observations, drawings/photographs/videos, and documents (</a:t>
            </a:r>
            <a:r>
              <a:rPr lang="en-US" sz="2400" b="0" dirty="0" smtClean="0">
                <a:latin typeface="Century Gothic" panose="020B0502020202020204" pitchFamily="34" charset="0"/>
              </a:rPr>
              <a:t>Leech and </a:t>
            </a:r>
            <a:r>
              <a:rPr lang="en-US" sz="2400" b="0" dirty="0" err="1" smtClean="0">
                <a:latin typeface="Century Gothic" panose="020B0502020202020204" pitchFamily="34" charset="0"/>
              </a:rPr>
              <a:t>Onwuegbuzie</a:t>
            </a:r>
            <a:r>
              <a:rPr lang="en-US" sz="2400" b="0" dirty="0" smtClean="0">
                <a:latin typeface="Century Gothic" panose="020B0502020202020204" pitchFamily="34" charset="0"/>
              </a:rPr>
              <a:t>, </a:t>
            </a:r>
            <a:r>
              <a:rPr lang="en-US" sz="2400" b="0" dirty="0" smtClean="0">
                <a:latin typeface="Century Gothic" panose="020B0502020202020204" pitchFamily="34" charset="0"/>
              </a:rPr>
              <a:t>2008) </a:t>
            </a:r>
            <a:r>
              <a:rPr lang="en-US" sz="2400" b="0" dirty="0" smtClean="0">
                <a:latin typeface="Century Gothic" panose="020B0502020202020204" pitchFamily="34" charset="0"/>
              </a:rPr>
              <a:t>.</a:t>
            </a:r>
            <a:endParaRPr lang="en-US" sz="2400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Many </a:t>
            </a:r>
            <a:r>
              <a:rPr lang="en-US" sz="2000" b="0" dirty="0">
                <a:latin typeface="Century Gothic" panose="020B0502020202020204" pitchFamily="34" charset="0"/>
              </a:rPr>
              <a:t>literature reviews are the clustering of ideas and authors, the recitation of information that could be found elsewhere. </a:t>
            </a:r>
            <a:endParaRPr lang="en-US" sz="2000" b="0" dirty="0" smtClean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entury Gothic" panose="020B0502020202020204" pitchFamily="34" charset="0"/>
              </a:rPr>
              <a:t>Although </a:t>
            </a:r>
            <a:r>
              <a:rPr lang="en-US" sz="2000" b="0" dirty="0">
                <a:latin typeface="Century Gothic" panose="020B0502020202020204" pitchFamily="34" charset="0"/>
              </a:rPr>
              <a:t>useful for establishing a context, these reviews typically do not provide a significant enough contribution to the literature to warrant publication. </a:t>
            </a:r>
            <a:endParaRPr lang="en-US" sz="2000" b="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ngles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50</TotalTime>
  <Words>924</Words>
  <Application>Microsoft Office PowerPoint</Application>
  <PresentationFormat>On-screen Show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Stack of books design template</vt:lpstr>
      <vt:lpstr>1_Stack of books design template</vt:lpstr>
      <vt:lpstr>Angles</vt:lpstr>
      <vt:lpstr>Doing literature review</vt:lpstr>
      <vt:lpstr>What is journal article?</vt:lpstr>
      <vt:lpstr>2 types of scientific research</vt:lpstr>
      <vt:lpstr>Empirical article</vt:lpstr>
      <vt:lpstr>Conceptual Research: Pen and Paper</vt:lpstr>
      <vt:lpstr>What is lit rev?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Six steps in LR</vt:lpstr>
      <vt:lpstr>PowerPoint Presentation</vt:lpstr>
      <vt:lpstr>PowerPoint Presentation</vt:lpstr>
      <vt:lpstr>How to?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2015-10-15T05:04:01Z</dcterms:created>
  <dcterms:modified xsi:type="dcterms:W3CDTF">2015-10-15T05:54:56Z</dcterms:modified>
</cp:coreProperties>
</file>